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22C16"/>
    <a:srgbClr val="0C788E"/>
    <a:srgbClr val="025198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0" autoAdjust="0"/>
    <p:restoredTop sz="94652" autoAdjust="0"/>
  </p:normalViewPr>
  <p:slideViewPr>
    <p:cSldViewPr>
      <p:cViewPr>
        <p:scale>
          <a:sx n="117" d="100"/>
          <a:sy n="117" d="100"/>
        </p:scale>
        <p:origin x="5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7BE286-7C8D-47BE-9A1E-E317FE76A62B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DB4-52A0-44B6-BC5C-F50395473A82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A473345-408E-42B9-8751-9A858BDB4CAB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4CC0-514A-4CE9-B1FE-F4897360FE8F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120706-A18E-4B63-9473-73EF46E4EF6F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9D1F-160D-48DE-B868-48DB4B39CF05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06AF-F62A-457A-A1EC-2A128970422F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B1EE-52AA-4F37-9AB7-B450CDA193E2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6F8-1F41-42B2-B34A-796D5320BA57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882D80-5A05-4823-A07E-1DA96FCE2B68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6FC6-F56A-48A1-B62C-F2324DF13858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28E7B3-0ABE-4C22-A8B2-C55467B29367}" type="slidenum">
              <a:rPr lang="es-ES" smtClean="0"/>
              <a:pPr/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7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42.xml"/><Relationship Id="rId7" Type="http://schemas.openxmlformats.org/officeDocument/2006/relationships/image" Target="../media/image16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21.jpeg"/><Relationship Id="rId4" Type="http://schemas.openxmlformats.org/officeDocument/2006/relationships/tags" Target="../tags/tag55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60.xml"/><Relationship Id="rId7" Type="http://schemas.openxmlformats.org/officeDocument/2006/relationships/image" Target="../media/image22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image" Target="../media/image26.jpeg"/><Relationship Id="rId4" Type="http://schemas.openxmlformats.org/officeDocument/2006/relationships/tags" Target="../tags/tag66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71.xml"/><Relationship Id="rId7" Type="http://schemas.openxmlformats.org/officeDocument/2006/relationships/image" Target="../media/image27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76.xml"/><Relationship Id="rId7" Type="http://schemas.openxmlformats.org/officeDocument/2006/relationships/image" Target="../media/image29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6.png"/><Relationship Id="rId5" Type="http://schemas.openxmlformats.org/officeDocument/2006/relationships/tags" Target="../tags/tag14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4.jpe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8.xml"/><Relationship Id="rId7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835696" y="2780928"/>
            <a:ext cx="4896544" cy="760909"/>
          </a:xfrm>
          <a:noFill/>
          <a:ln/>
        </p:spPr>
        <p:txBody>
          <a:bodyPr>
            <a:normAutofit fontScale="90000"/>
          </a:bodyPr>
          <a:lstStyle/>
          <a:p>
            <a:pPr algn="r"/>
            <a:r>
              <a:rPr lang="fr-FR" sz="3200" dirty="0" smtClean="0">
                <a:solidFill>
                  <a:schemeClr val="bg1"/>
                </a:solidFill>
              </a:rPr>
              <a:t>Union Départementale 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des Sapeurs-Pompiers de la Marne</a:t>
            </a:r>
            <a:br>
              <a:rPr lang="fr-FR" sz="3200" dirty="0" smtClean="0">
                <a:solidFill>
                  <a:schemeClr val="bg1"/>
                </a:solidFill>
              </a:rPr>
            </a:b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0" y="3717032"/>
            <a:ext cx="208823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s-UY" b="1" dirty="0" smtClean="0">
                <a:solidFill>
                  <a:schemeClr val="bg1"/>
                </a:solidFill>
              </a:rPr>
              <a:t>Association 1901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48880"/>
            <a:ext cx="1511821" cy="15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89222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tx1"/>
                </a:solidFill>
              </a:rPr>
              <a:t>Les formations Incendie Grand Public</a:t>
            </a:r>
          </a:p>
          <a:p>
            <a:pPr>
              <a:buNone/>
            </a:pP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b="1" i="0" dirty="0" smtClean="0">
                <a:solidFill>
                  <a:schemeClr val="tx1"/>
                </a:solidFill>
              </a:rPr>
              <a:t>Incendie E.P.I </a:t>
            </a:r>
          </a:p>
          <a:p>
            <a:pPr>
              <a:buNone/>
            </a:pPr>
            <a:r>
              <a:rPr lang="fr-FR" sz="1800" b="1" i="0" dirty="0" smtClean="0">
                <a:solidFill>
                  <a:schemeClr val="tx1"/>
                </a:solidFill>
              </a:rPr>
              <a:t>(Equipier de Première </a:t>
            </a:r>
            <a:br>
              <a:rPr lang="fr-FR" sz="1800" b="1" i="0" dirty="0" smtClean="0">
                <a:solidFill>
                  <a:schemeClr val="tx1"/>
                </a:solidFill>
              </a:rPr>
            </a:br>
            <a:r>
              <a:rPr lang="fr-FR" sz="1800" b="1" i="0" dirty="0" smtClean="0">
                <a:solidFill>
                  <a:schemeClr val="tx1"/>
                </a:solidFill>
              </a:rPr>
              <a:t>Intervention)</a:t>
            </a:r>
          </a:p>
          <a:p>
            <a:pPr>
              <a:buNone/>
            </a:pPr>
            <a:endParaRPr lang="fr-FR" i="0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</a:rPr>
              <a:t>Evacuation avec Exercice</a:t>
            </a: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pPr lvl="1">
              <a:buClr>
                <a:schemeClr val="accent2"/>
              </a:buClr>
              <a:buSzPct val="80000"/>
              <a:buNone/>
            </a:pPr>
            <a:endParaRPr lang="fr-FR" sz="2400" i="0" dirty="0" smtClean="0">
              <a:solidFill>
                <a:schemeClr val="bg1"/>
              </a:solidFill>
            </a:endParaRPr>
          </a:p>
          <a:p>
            <a:pPr lvl="1"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fr-FR" sz="2400" i="0" dirty="0" smtClean="0"/>
          </a:p>
          <a:p>
            <a:pPr lvl="1"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fr-FR" sz="2400" i="0" dirty="0" smtClean="0"/>
          </a:p>
          <a:p>
            <a:pPr lvl="1"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fr-FR" sz="2400" i="0" dirty="0" smtClean="0"/>
          </a:p>
          <a:p>
            <a:pPr lvl="1"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fr-FR" sz="2400" i="0" dirty="0" smtClean="0"/>
          </a:p>
          <a:p>
            <a:pPr>
              <a:buNone/>
            </a:pPr>
            <a:r>
              <a:rPr lang="fr-FR" b="1" dirty="0" smtClean="0">
                <a:solidFill>
                  <a:srgbClr val="8EB4E3"/>
                </a:solidFill>
              </a:rPr>
              <a:t/>
            </a:r>
            <a:br>
              <a:rPr lang="fr-FR" b="1" dirty="0" smtClean="0">
                <a:solidFill>
                  <a:srgbClr val="8EB4E3"/>
                </a:solidFill>
              </a:rPr>
            </a:b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err="1"/>
              <a:t>UnE</a:t>
            </a:r>
            <a:r>
              <a:rPr lang="fr-FR" b="1" dirty="0"/>
              <a:t> OFFRE de Formation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132856"/>
            <a:ext cx="2257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861048"/>
            <a:ext cx="2411760" cy="1718872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815554"/>
            <a:ext cx="8435280" cy="4525963"/>
          </a:xfrm>
        </p:spPr>
        <p:txBody>
          <a:bodyPr/>
          <a:lstStyle/>
          <a:p>
            <a:r>
              <a:rPr lang="fr-FR" sz="1800" dirty="0" smtClean="0">
                <a:solidFill>
                  <a:schemeClr val="tx1"/>
                </a:solidFill>
              </a:rPr>
              <a:t>Accompagnement des événements sportifs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 Équipes Départementales :</a:t>
            </a:r>
          </a:p>
          <a:p>
            <a:pPr lvl="1"/>
            <a:r>
              <a:rPr lang="fr-FR" sz="1400" dirty="0" smtClean="0">
                <a:solidFill>
                  <a:schemeClr val="tx1"/>
                </a:solidFill>
              </a:rPr>
              <a:t>Football</a:t>
            </a:r>
          </a:p>
          <a:p>
            <a:pPr lvl="1"/>
            <a:r>
              <a:rPr lang="fr-FR" sz="1400" dirty="0" smtClean="0">
                <a:solidFill>
                  <a:schemeClr val="tx1"/>
                </a:solidFill>
              </a:rPr>
              <a:t>Cyclisme (route et V.T.T.)</a:t>
            </a:r>
          </a:p>
          <a:p>
            <a:pPr lvl="1"/>
            <a:r>
              <a:rPr lang="fr-FR" sz="1400" dirty="0" smtClean="0">
                <a:solidFill>
                  <a:schemeClr val="tx1"/>
                </a:solidFill>
              </a:rPr>
              <a:t>Rugby</a:t>
            </a:r>
          </a:p>
          <a:p>
            <a:pPr lvl="1"/>
            <a:r>
              <a:rPr lang="fr-FR" sz="1400" dirty="0" smtClean="0">
                <a:solidFill>
                  <a:schemeClr val="tx1"/>
                </a:solidFill>
              </a:rPr>
              <a:t>Course à Pied (Trek)</a:t>
            </a:r>
          </a:p>
          <a:p>
            <a:pPr lvl="1"/>
            <a:r>
              <a:rPr lang="fr-FR" sz="1400" dirty="0" smtClean="0">
                <a:solidFill>
                  <a:schemeClr val="tx1"/>
                </a:solidFill>
              </a:rPr>
              <a:t>Triathlon</a:t>
            </a:r>
          </a:p>
          <a:p>
            <a:pPr lvl="1"/>
            <a:r>
              <a:rPr lang="fr-FR" sz="1400" dirty="0" err="1" smtClean="0">
                <a:solidFill>
                  <a:schemeClr val="tx1"/>
                </a:solidFill>
              </a:rPr>
              <a:t>Hand-Ball</a:t>
            </a:r>
            <a:endParaRPr lang="fr-FR" sz="1400" dirty="0" smtClean="0">
              <a:solidFill>
                <a:schemeClr val="tx1"/>
              </a:solidFill>
            </a:endParaRP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Cross Départemental</a:t>
            </a:r>
            <a:br>
              <a:rPr lang="fr-FR" sz="1800" dirty="0" smtClean="0">
                <a:solidFill>
                  <a:schemeClr val="tx1"/>
                </a:solidFill>
              </a:rPr>
            </a:br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1800" dirty="0" err="1" smtClean="0">
                <a:solidFill>
                  <a:schemeClr val="tx1"/>
                </a:solidFill>
              </a:rPr>
              <a:t>Scap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Trail</a:t>
            </a:r>
            <a:endParaRPr lang="fr-FR" sz="1800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 Sport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50385c2d2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365104"/>
            <a:ext cx="2857500" cy="190500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5" name="Picture 4" descr="imgalai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2492896"/>
            <a:ext cx="2089150" cy="208915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</a:rPr>
              <a:t> Formation </a:t>
            </a:r>
            <a:r>
              <a:rPr lang="fr-FR" sz="2800" dirty="0" smtClean="0">
                <a:solidFill>
                  <a:schemeClr val="tx1"/>
                </a:solidFill>
              </a:rPr>
              <a:t>des jeunes sapeurs-pompiers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Plus de 300 </a:t>
            </a:r>
            <a:r>
              <a:rPr lang="fr-FR" sz="1800" dirty="0" smtClean="0">
                <a:solidFill>
                  <a:schemeClr val="tx1"/>
                </a:solidFill>
              </a:rPr>
              <a:t>JSP en </a:t>
            </a:r>
            <a:r>
              <a:rPr lang="fr-FR" sz="1800" dirty="0" smtClean="0">
                <a:solidFill>
                  <a:schemeClr val="tx1"/>
                </a:solidFill>
              </a:rPr>
              <a:t>2016</a:t>
            </a:r>
            <a:endParaRPr lang="fr-FR" sz="1800" dirty="0" smtClean="0">
              <a:solidFill>
                <a:schemeClr val="tx1"/>
              </a:solidFill>
            </a:endParaRP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 Préparation </a:t>
            </a:r>
            <a:r>
              <a:rPr lang="fr-FR" sz="2800" dirty="0" smtClean="0">
                <a:solidFill>
                  <a:schemeClr val="tx1"/>
                </a:solidFill>
              </a:rPr>
              <a:t>au brevet national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 Formation </a:t>
            </a:r>
            <a:r>
              <a:rPr lang="fr-FR" sz="2800" dirty="0" smtClean="0">
                <a:solidFill>
                  <a:schemeClr val="tx1"/>
                </a:solidFill>
              </a:rPr>
              <a:t>des animateurs</a:t>
            </a:r>
          </a:p>
          <a:p>
            <a:endParaRPr lang="fr-FR" sz="3600" dirty="0" smtClean="0"/>
          </a:p>
          <a:p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Les J.S.P.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24944"/>
            <a:ext cx="2423320" cy="2079668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Ils représentent plus de </a:t>
            </a:r>
            <a:r>
              <a:rPr lang="fr-FR" dirty="0" smtClean="0">
                <a:solidFill>
                  <a:schemeClr val="tx1"/>
                </a:solidFill>
              </a:rPr>
              <a:t>2 </a:t>
            </a:r>
            <a:r>
              <a:rPr lang="fr-FR" dirty="0" smtClean="0">
                <a:solidFill>
                  <a:schemeClr val="tx1"/>
                </a:solidFill>
              </a:rPr>
              <a:t>300 </a:t>
            </a:r>
            <a:r>
              <a:rPr lang="fr-FR" dirty="0" smtClean="0">
                <a:solidFill>
                  <a:schemeClr val="tx1"/>
                </a:solidFill>
              </a:rPr>
              <a:t>adhérents à notre Union. </a:t>
            </a:r>
          </a:p>
          <a:p>
            <a:pPr algn="ctr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Ils se réunissent 3 ou 4 fois par an, organisent un voyage,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un ou deux concours de pêche,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participent au congrès départemental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et sont toujours prêts à rendre service.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/>
              <a:t>NOS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Anciens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916832"/>
            <a:ext cx="8229600" cy="4525963"/>
          </a:xfrm>
        </p:spPr>
        <p:txBody>
          <a:bodyPr/>
          <a:lstStyle/>
          <a:p>
            <a:pPr eaLnBrk="1" hangingPunct="1"/>
            <a:r>
              <a:rPr lang="fr-FR" sz="2400" dirty="0" smtClean="0">
                <a:solidFill>
                  <a:schemeClr val="tx1"/>
                </a:solidFill>
              </a:rPr>
              <a:t>Forum des chefs de centre et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des présidents d’amicale</a:t>
            </a:r>
          </a:p>
          <a:p>
            <a:pPr eaLnBrk="1" hangingPunct="1">
              <a:buFont typeface="Wingdings" pitchFamily="2" charset="2"/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FR" sz="2400" dirty="0" smtClean="0">
                <a:solidFill>
                  <a:schemeClr val="tx1"/>
                </a:solidFill>
              </a:rPr>
              <a:t>Assemblée générale statutaire</a:t>
            </a:r>
          </a:p>
          <a:p>
            <a:pPr eaLnBrk="1" hangingPunct="1"/>
            <a:endParaRPr lang="fr-F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FR" sz="2400" dirty="0" smtClean="0">
                <a:solidFill>
                  <a:schemeClr val="tx1"/>
                </a:solidFill>
              </a:rPr>
              <a:t>Cérémonie officielle et défilé</a:t>
            </a:r>
          </a:p>
          <a:p>
            <a:pPr eaLnBrk="1" hangingPunct="1">
              <a:buFont typeface="Wingdings" pitchFamily="2" charset="2"/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FR" sz="2400" dirty="0" smtClean="0">
                <a:solidFill>
                  <a:schemeClr val="tx1"/>
                </a:solidFill>
              </a:rPr>
              <a:t>Manœuvre et démonstration de matériel</a:t>
            </a:r>
          </a:p>
          <a:p>
            <a:pPr eaLnBrk="1" hangingPunct="1"/>
            <a:endParaRPr lang="fr-F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fr-FR" sz="2400" dirty="0" smtClean="0">
                <a:solidFill>
                  <a:schemeClr val="tx1"/>
                </a:solidFill>
              </a:rPr>
              <a:t>Exposants 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 Congrès Annuel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7055" y="4365104"/>
            <a:ext cx="1444030" cy="178070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6731" y="3068960"/>
            <a:ext cx="1849656" cy="827478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6731" y="1844824"/>
            <a:ext cx="1841544" cy="924828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75000"/>
              <a:buFont typeface="Arial" pitchFamily="34" charset="0"/>
              <a:buChar char="•"/>
            </a:pPr>
            <a:r>
              <a:rPr lang="fr-FR" sz="2400" i="0" dirty="0" smtClean="0">
                <a:solidFill>
                  <a:schemeClr val="tx1"/>
                </a:solidFill>
              </a:rPr>
              <a:t>Tour du département cycliste</a:t>
            </a:r>
          </a:p>
          <a:p>
            <a:pPr>
              <a:buClr>
                <a:schemeClr val="bg1"/>
              </a:buClr>
              <a:buSzPct val="75000"/>
              <a:buFont typeface="Arial" pitchFamily="34" charset="0"/>
              <a:buChar char="•"/>
            </a:pPr>
            <a:endParaRPr lang="fr-FR" sz="1800" i="0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  <a:buSzPct val="75000"/>
              <a:buFont typeface="Arial" pitchFamily="34" charset="0"/>
              <a:buChar char="•"/>
            </a:pPr>
            <a:r>
              <a:rPr lang="fr-FR" sz="2400" i="0" dirty="0" smtClean="0">
                <a:solidFill>
                  <a:schemeClr val="tx1"/>
                </a:solidFill>
              </a:rPr>
              <a:t>Organisé par les 5 arrondissements</a:t>
            </a:r>
          </a:p>
          <a:p>
            <a:pPr>
              <a:buClr>
                <a:schemeClr val="bg1"/>
              </a:buClr>
              <a:buSzPct val="75000"/>
              <a:buFont typeface="Arial" pitchFamily="34" charset="0"/>
              <a:buChar char="•"/>
            </a:pPr>
            <a:endParaRPr lang="fr-FR" sz="1800" i="0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  <a:buSzPct val="75000"/>
              <a:buFont typeface="Arial" pitchFamily="34" charset="0"/>
              <a:buChar char="•"/>
            </a:pPr>
            <a:r>
              <a:rPr lang="fr-FR" sz="2400" i="0" dirty="0" smtClean="0">
                <a:solidFill>
                  <a:schemeClr val="tx1"/>
                </a:solidFill>
              </a:rPr>
              <a:t>Passage dans tous les centres</a:t>
            </a:r>
          </a:p>
          <a:p>
            <a:pPr>
              <a:buClr>
                <a:schemeClr val="bg1"/>
              </a:buClr>
              <a:buSzPct val="75000"/>
              <a:buFont typeface="Arial" pitchFamily="34" charset="0"/>
              <a:buChar char="•"/>
            </a:pPr>
            <a:endParaRPr lang="fr-FR" sz="2400" i="0" dirty="0" smtClean="0">
              <a:solidFill>
                <a:schemeClr val="tx1"/>
              </a:solidFill>
            </a:endParaRPr>
          </a:p>
          <a:p>
            <a:pPr marL="3779838" lvl="1">
              <a:buClr>
                <a:schemeClr val="bg1"/>
              </a:buClr>
              <a:buSzPct val="75000"/>
              <a:buFont typeface="Arial" pitchFamily="34" charset="0"/>
              <a:buChar char="•"/>
            </a:pPr>
            <a:r>
              <a:rPr lang="fr-FR" sz="2400" i="0" dirty="0" smtClean="0">
                <a:solidFill>
                  <a:schemeClr val="tx1"/>
                </a:solidFill>
              </a:rPr>
              <a:t>Mais aussi, tenue de stand dans de nombreuses organisations</a:t>
            </a:r>
            <a:br>
              <a:rPr lang="fr-FR" sz="2400" i="0" dirty="0" smtClean="0">
                <a:solidFill>
                  <a:schemeClr val="tx1"/>
                </a:solidFill>
              </a:rPr>
            </a:br>
            <a:r>
              <a:rPr lang="fr-FR" sz="2400" i="0" dirty="0" smtClean="0">
                <a:solidFill>
                  <a:schemeClr val="tx1"/>
                </a:solidFill>
              </a:rPr>
              <a:t>(brocantes, fêtes,…)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Actions en faveur des Pupilles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4" name="Picture 5" descr="PICT456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844824"/>
            <a:ext cx="2337853" cy="1728192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861048"/>
            <a:ext cx="2664296" cy="1872208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7500" y="4149080"/>
            <a:ext cx="3838956" cy="22346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3314700" indent="-533400" eaLnBrk="1" hangingPunct="1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Journée de la sécurité intérieure</a:t>
            </a:r>
          </a:p>
          <a:p>
            <a:pPr marL="3314700" indent="-533400" eaLnBrk="1" hangingPunct="1">
              <a:lnSpc>
                <a:spcPct val="80000"/>
              </a:lnSpc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314700" indent="-533400" eaLnBrk="1" hangingPunct="1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Forum des associations</a:t>
            </a:r>
          </a:p>
          <a:p>
            <a:pPr marL="3314700" indent="-533400" eaLnBrk="1" hangingPunct="1">
              <a:lnSpc>
                <a:spcPct val="80000"/>
              </a:lnSpc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314700" indent="-533400" eaLnBrk="1" hangingPunct="1"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Les boucles de la Marne cyclistes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fr-FR" b="1" i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Autres temps forts</a:t>
            </a:r>
            <a:br>
              <a:rPr lang="fr-FR" b="1" i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4176" y="1916485"/>
            <a:ext cx="2393653" cy="2232595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4500522"/>
            <a:ext cx="3566765" cy="180099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Depuis 2011,</a:t>
            </a:r>
            <a:r>
              <a:rPr lang="fr-FR" sz="3600" b="1" i="0" dirty="0" smtClean="0">
                <a:solidFill>
                  <a:schemeClr val="bg1"/>
                </a:solidFill>
              </a:rPr>
              <a:t>la foire de </a:t>
            </a:r>
            <a:r>
              <a:rPr lang="fr-FR" sz="3600" b="1" i="0" dirty="0" err="1" smtClean="0">
                <a:solidFill>
                  <a:schemeClr val="bg1"/>
                </a:solidFill>
              </a:rPr>
              <a:t>Châlons</a:t>
            </a:r>
            <a:r>
              <a:rPr lang="fr-FR" sz="3600" b="1" dirty="0" smtClean="0">
                <a:solidFill>
                  <a:schemeClr val="bg1"/>
                </a:solidFill>
              </a:rPr>
              <a:t> </a:t>
            </a:r>
            <a:br>
              <a:rPr lang="fr-FR" sz="3600" b="1" dirty="0" smtClean="0">
                <a:solidFill>
                  <a:schemeClr val="bg1"/>
                </a:solidFill>
              </a:rPr>
            </a:b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foire-de-chalons.blogs.lunion.presse.fr/files/Image-92-1024x572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080" y="1767666"/>
            <a:ext cx="3779838" cy="2109788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847053"/>
            <a:ext cx="4392488" cy="3481996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700808"/>
            <a:ext cx="8229600" cy="2764904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www.udsp51.fr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Actualités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Articles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Formulaire en ligne</a:t>
            </a:r>
          </a:p>
          <a:p>
            <a:pPr lvl="1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Internet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395536" y="4005064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 Réseaux sociaux</a:t>
            </a:r>
            <a:endParaRPr lang="fr-FR" sz="2800" b="1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699792" y="4888140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99"/>
                </a:solidFill>
              </a:rPr>
              <a:t>@udsp51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646991" cy="40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38" y="4725144"/>
            <a:ext cx="1371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  <a:latin typeface="+mj-lt"/>
              </a:rPr>
              <a:t>Le Sapeur-pompier Marnais…</a:t>
            </a:r>
          </a:p>
          <a:p>
            <a:endParaRPr lang="fr-FR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2400" i="0" dirty="0" smtClean="0">
                <a:solidFill>
                  <a:schemeClr val="tx1"/>
                </a:solidFill>
                <a:latin typeface="+mj-lt"/>
              </a:rPr>
              <a:t>Articles, Photos</a:t>
            </a:r>
          </a:p>
          <a:p>
            <a:endParaRPr lang="fr-FR" sz="2400" i="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+mj-lt"/>
              </a:rPr>
              <a:t>Revue distribuée à tous les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    adhérents, elle est également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    visible sur le site internet</a:t>
            </a:r>
          </a:p>
          <a:p>
            <a:pPr>
              <a:buNone/>
            </a:pPr>
            <a:endParaRPr lang="fr-FR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i="0" dirty="0" smtClean="0">
                <a:solidFill>
                  <a:schemeClr val="tx1"/>
                </a:solidFill>
                <a:latin typeface="+mj-lt"/>
              </a:rPr>
              <a:t>7500 exemplaires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fr-FR" b="1" i="0" dirty="0" smtClean="0">
                <a:solidFill>
                  <a:schemeClr val="bg1"/>
                </a:solidFill>
              </a:rPr>
              <a:t/>
            </a:r>
            <a:br>
              <a:rPr lang="fr-FR" b="1" i="0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i="0" dirty="0" smtClean="0">
                <a:solidFill>
                  <a:schemeClr val="bg1"/>
                </a:solidFill>
              </a:rPr>
              <a:t>Revue Annuelle</a:t>
            </a:r>
            <a:br>
              <a:rPr lang="fr-FR" b="1" i="0" dirty="0" smtClean="0">
                <a:solidFill>
                  <a:schemeClr val="bg1"/>
                </a:solidFill>
              </a:rPr>
            </a:br>
            <a:r>
              <a:rPr lang="fr-FR" i="0" dirty="0" smtClean="0"/>
              <a:t/>
            </a:r>
            <a:br>
              <a:rPr lang="fr-FR" i="0" dirty="0" smtClean="0"/>
            </a:br>
            <a:endParaRPr lang="fr-FR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9139" y="1844823"/>
            <a:ext cx="30194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5 900 </a:t>
            </a:r>
            <a:r>
              <a:rPr lang="fr-FR" dirty="0" smtClean="0">
                <a:solidFill>
                  <a:schemeClr val="tx1"/>
                </a:solidFill>
              </a:rPr>
              <a:t>adhérents dont </a:t>
            </a:r>
            <a:r>
              <a:rPr lang="fr-FR" dirty="0" smtClean="0">
                <a:solidFill>
                  <a:schemeClr val="tx1"/>
                </a:solidFill>
              </a:rPr>
              <a:t>500 </a:t>
            </a:r>
            <a:r>
              <a:rPr lang="fr-FR" dirty="0" smtClean="0">
                <a:solidFill>
                  <a:schemeClr val="tx1"/>
                </a:solidFill>
              </a:rPr>
              <a:t>femmes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Sapeurs-pompiers Volontaires, Professionnels, Jeunes, Anciens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et Personnels Administratifs et Techniques du </a:t>
            </a:r>
            <a:r>
              <a:rPr lang="fr-FR" dirty="0" smtClean="0">
                <a:solidFill>
                  <a:schemeClr val="tx1"/>
                </a:solidFill>
              </a:rPr>
              <a:t>SDIS 51</a:t>
            </a:r>
            <a:endParaRPr lang="fr-FR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Une association qui regroupe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iege_reims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988840"/>
            <a:ext cx="4524003" cy="3456384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536" y="404664"/>
            <a:ext cx="8229600" cy="1008112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Des locaux situé à Reims 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18 rue Laurent Déramez.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23528" y="2996952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secrétariat à votre écoute.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835696" y="2780928"/>
            <a:ext cx="7128792" cy="760909"/>
          </a:xfrm>
          <a:noFill/>
          <a:ln/>
        </p:spPr>
        <p:txBody>
          <a:bodyPr/>
          <a:lstStyle/>
          <a:p>
            <a:pPr algn="r"/>
            <a:r>
              <a:rPr lang="fr-FR" sz="3200" dirty="0" smtClean="0">
                <a:solidFill>
                  <a:schemeClr val="bg1"/>
                </a:solidFill>
              </a:rPr>
              <a:t>Fin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79512" y="558924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Union Départementale des Sapeurs-Pompiers de la Marne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www.udsp51.fr  -  secretariat@udsp51.fr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Tél </a:t>
            </a:r>
            <a:r>
              <a:rPr lang="fr-FR" dirty="0">
                <a:solidFill>
                  <a:schemeClr val="bg1"/>
                </a:solidFill>
              </a:rPr>
              <a:t>: 03 26 97 76 88 – Fax : 03 26 97 </a:t>
            </a:r>
            <a:r>
              <a:rPr lang="fr-FR">
                <a:solidFill>
                  <a:schemeClr val="bg1"/>
                </a:solidFill>
              </a:rPr>
              <a:t>76 </a:t>
            </a:r>
            <a:r>
              <a:rPr lang="fr-FR" smtClean="0">
                <a:solidFill>
                  <a:schemeClr val="bg1"/>
                </a:solidFill>
              </a:rPr>
              <a:t>92</a:t>
            </a:r>
            <a:endParaRPr lang="fr-FR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Le 8 juillet 1894, l'Union prend naissance à Châlons-sur-Marne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 Son premier président est le Capitaine CHAVANCE (Vitry-le-François)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 En 1905, les statuts sont déposés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à la sous-préfecture de Reims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Un peu d’histoire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628800"/>
            <a:ext cx="5256584" cy="4525963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La Fédération Nationale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1600" b="1" dirty="0" smtClean="0">
                <a:solidFill>
                  <a:schemeClr val="tx1"/>
                </a:solidFill>
              </a:rPr>
              <a:t>Le G.I.R.A.C.A.L. Groupement Interrégional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Votre Union Départementale des Sapeurs-Pompiers de la Marne</a:t>
            </a:r>
          </a:p>
          <a:p>
            <a:endParaRPr lang="fr-FR" sz="2000" b="1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Vos Amicales de sapeurs-pompiers des centres d’interventions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Un réseau National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187624" y="2924944"/>
            <a:ext cx="2644775" cy="774700"/>
            <a:chOff x="877" y="2262"/>
            <a:chExt cx="1394" cy="324"/>
          </a:xfrm>
        </p:grpSpPr>
        <p:pic>
          <p:nvPicPr>
            <p:cNvPr id="5" name="Picture 20" descr="Champagne-Ardenne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53" y="2262"/>
              <a:ext cx="341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1" descr="Logo%20region%20Lorraine%20couleu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47" y="2262"/>
              <a:ext cx="324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2" descr="region_alsac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7" y="2269"/>
              <a:ext cx="40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98133" y="5108058"/>
            <a:ext cx="2355726" cy="1152847"/>
            <a:chOff x="3198" y="3203"/>
            <a:chExt cx="1620" cy="953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424" y="3203"/>
              <a:ext cx="409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4059" y="327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4286" y="3249"/>
              <a:ext cx="31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13" name="Picture 23" descr="logopompier essai CPI 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98" y="3566"/>
              <a:ext cx="39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4" descr="logopompier essai CPI 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57" y="3566"/>
              <a:ext cx="39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5" descr="logopompier essai CPI 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25" y="3566"/>
              <a:ext cx="39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6205" y="1795690"/>
            <a:ext cx="1008112" cy="107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5" descr="http://www.giracal.net/images/stories/giracal/giracal_web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5047" y="3140968"/>
            <a:ext cx="990427" cy="74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70" y="4256121"/>
            <a:ext cx="1016590" cy="104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Un conseil d’administration réunissant 30 membres répartis sur tout le département.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Un comité exécutif chargé de gérer les affaires courantes et d’assurer la chancellerie.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12 commissions qui se réunissent plusieurs fois dans l’année, afin de  gérer et d’organiser les différentes manifestations, de faire remonter les problèmes auprès des instances régionales et nationales. 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Une Organisation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12266" y="1988840"/>
            <a:ext cx="5626968" cy="4525963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Apporter un complément à la protection sociale du sapeur-pompier.</a:t>
            </a:r>
          </a:p>
          <a:p>
            <a:pPr>
              <a:buFontTx/>
              <a:buChar char="-"/>
            </a:pPr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Accorder des secours exceptionnels aux sapeurs-pompiers nécessiteux.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Assister dans  les démarches administratives  et mettre en relation avec les organismes sociaux spécialisés.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La Protection Sociale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NION DEPARTEMENTALE\GIRACAL\URSP_giracal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777" y="1844824"/>
            <a:ext cx="29523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38540" y="1988840"/>
            <a:ext cx="8229600" cy="1872208"/>
          </a:xfrm>
        </p:spPr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Un avocat à votre disposition, des consultations gratuites en toute discrétion et dans tous les domaines.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52580" name="Picture 4" descr="http://www.placepublique-rennes.com/wp-content/uploads/2012/05/Sppr12-69982_avocat_robe_im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284984"/>
            <a:ext cx="4139144" cy="18002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0199" y="177281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Le secourisme</a:t>
            </a:r>
            <a:r>
              <a:rPr lang="fr-FR" b="1" dirty="0" smtClean="0">
                <a:solidFill>
                  <a:srgbClr val="8EB4E3"/>
                </a:solidFill>
              </a:rPr>
              <a:t/>
            </a:r>
            <a:br>
              <a:rPr lang="fr-FR" b="1" dirty="0" smtClean="0">
                <a:solidFill>
                  <a:srgbClr val="8EB4E3"/>
                </a:solidFill>
              </a:rPr>
            </a:b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Un réseau de </a:t>
            </a:r>
            <a:r>
              <a:rPr lang="fr-FR" sz="2400" dirty="0" smtClean="0">
                <a:solidFill>
                  <a:schemeClr val="tx1"/>
                </a:solidFill>
              </a:rPr>
              <a:t>74 </a:t>
            </a:r>
            <a:r>
              <a:rPr lang="fr-FR" sz="2400" dirty="0" smtClean="0">
                <a:solidFill>
                  <a:schemeClr val="tx1"/>
                </a:solidFill>
              </a:rPr>
              <a:t>moniteurs PSC1 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                    </a:t>
            </a:r>
            <a:r>
              <a:rPr lang="fr-FR" sz="2400" dirty="0" smtClean="0">
                <a:solidFill>
                  <a:schemeClr val="tx1"/>
                </a:solidFill>
              </a:rPr>
              <a:t>et 14 formateurs SST</a:t>
            </a:r>
            <a:endParaRPr lang="fr-FR" sz="2400" dirty="0" smtClean="0">
              <a:solidFill>
                <a:schemeClr val="tx1"/>
              </a:solidFill>
            </a:endParaRPr>
          </a:p>
          <a:p>
            <a:endParaRPr lang="fr-FR" sz="12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6 sections départementales 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Châlons-en-Champagne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Épernay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Reims</a:t>
            </a:r>
          </a:p>
          <a:p>
            <a:pPr lvl="1"/>
            <a:r>
              <a:rPr lang="fr-FR" sz="2000" dirty="0" err="1" smtClean="0">
                <a:solidFill>
                  <a:schemeClr val="tx1"/>
                </a:solidFill>
              </a:rPr>
              <a:t>Sainte-Ménehould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Vitry-le-François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</a:rPr>
              <a:t>Sézanne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err="1"/>
              <a:t>UnE</a:t>
            </a:r>
            <a:r>
              <a:rPr lang="fr-FR" b="1" dirty="0"/>
              <a:t> OFFRE de Formation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861048"/>
            <a:ext cx="4032448" cy="25989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6896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068960"/>
            <a:ext cx="396600" cy="4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tx1"/>
                </a:solidFill>
              </a:rPr>
              <a:t>L’activité du secourisme</a:t>
            </a:r>
          </a:p>
          <a:p>
            <a:pPr>
              <a:buNone/>
            </a:pPr>
            <a:endParaRPr lang="fr-FR" b="1" dirty="0">
              <a:solidFill>
                <a:srgbClr val="8EB4E3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Le P.S.C. 1 : Prévention et Secours </a:t>
            </a:r>
            <a:r>
              <a:rPr lang="fr-FR" sz="2000" b="1" dirty="0">
                <a:solidFill>
                  <a:schemeClr val="tx1"/>
                </a:solidFill>
              </a:rPr>
              <a:t>C</a:t>
            </a:r>
            <a:r>
              <a:rPr lang="fr-FR" sz="2000" b="1" dirty="0" smtClean="0">
                <a:solidFill>
                  <a:schemeClr val="tx1"/>
                </a:solidFill>
              </a:rPr>
              <a:t>iviques de niveau 1) </a:t>
            </a:r>
          </a:p>
          <a:p>
            <a:pPr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pour le grand public </a:t>
            </a:r>
          </a:p>
          <a:p>
            <a:pPr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Information Défibrillateur</a:t>
            </a:r>
          </a:p>
          <a:p>
            <a:endParaRPr lang="fr-FR" sz="2000" b="1" dirty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Le S.S.T. : Sauveteur </a:t>
            </a:r>
            <a:r>
              <a:rPr lang="fr-FR" sz="2000" b="1" dirty="0">
                <a:solidFill>
                  <a:schemeClr val="tx1"/>
                </a:solidFill>
              </a:rPr>
              <a:t>S</a:t>
            </a:r>
            <a:r>
              <a:rPr lang="fr-FR" sz="2000" b="1" dirty="0" smtClean="0">
                <a:solidFill>
                  <a:schemeClr val="tx1"/>
                </a:solidFill>
              </a:rPr>
              <a:t>ecouriste du Travail </a:t>
            </a:r>
          </a:p>
          <a:p>
            <a:pPr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(initiale et recyclage)</a:t>
            </a:r>
          </a:p>
          <a:p>
            <a:pPr>
              <a:buNone/>
            </a:pPr>
            <a:endParaRPr lang="fr-FR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8EB4E3"/>
                </a:solidFill>
              </a:rPr>
              <a:t/>
            </a:r>
            <a:br>
              <a:rPr lang="fr-FR" b="1" dirty="0" smtClean="0">
                <a:solidFill>
                  <a:srgbClr val="8EB4E3"/>
                </a:solidFill>
              </a:rPr>
            </a:b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</a:rPr>
              <a:t>UnE</a:t>
            </a:r>
            <a:r>
              <a:rPr lang="fr-FR" b="1" dirty="0" smtClean="0">
                <a:solidFill>
                  <a:schemeClr val="bg1"/>
                </a:solidFill>
              </a:rPr>
              <a:t> OFFRE de Formation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212976"/>
            <a:ext cx="1728192" cy="2211246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4QiaDjrjDOdBg888zLyQ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hW41RPL7wfcep20cvEVi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yVvsuoixw0f1bsO48C5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YXMpCDLCY1MijkuGmaG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bdDcmAXpWxsloRUa9n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2h82Rh13KM9zKhPh2HA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cO7DlRlDQoHlIjYT73z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2gcEioSKJB9oo6ukdobL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rQFJ3AqXFMW1AfRrm8m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JQCLlPykjLd4INxRECF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BFdpzl4VyhpvTNOcwnfL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kC8fQmDVN8O24VKC8Vc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7Gdh0cfwygFjc5cZBF0V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Ezw3ZLXJ0gpdpL5BMY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CnQ5mLmouv2drQQHKKt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41DUIarw6HK0FxrSOwGO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x5z0pMmel9Es3PrVQu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gYDm9UVgshWsPKvmmA2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ZTdGv1ROvgx0AcLFDTu1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wB0Gpu8z7u0oqEz9E6n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yZM0fOTZkzonPAm2Dsj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4sVV0jWzX5acsbZzpoQ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pcXUAI2kQHECLIQzLHRz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mqaHttNcGep8xxKuu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LS7hKEyJ4Gyc2JH1EpEh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MkDrOVT08TmsbWv4kIw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edbo95GZCbWa5vLiPtM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cmsfIbZ9LMvirRKHgL5B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tFWf69SNj1Hh8kyegdgL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WTuDkDrKBZbayPWUoe0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2OCjONL83eHky7hZycH1Z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YTKtIIzoA3UeGpkaqvCu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mXI9CijNYp08VBSRUJa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XFI3LRJ9fljk46hKZqkk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roa2YCe4mTvgpskvxpRg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dxuJhyATjRVdHp06I5Z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fj9wzeNv54IDxNKy5h4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qh357mDT9C4L5C1QWfU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Ij5kyZzZNAah7dFbref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vKBmsq9r1qiCdy54afzf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AOvObLNGWk7qa91aUHR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9Wjn4R8Ky8bzyKZMNEj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15xFVbFqB6zuFlvSgFmW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RU6ULGQUUtVSpqB9OVV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ora2Ly9uz4B3vGr1E1cP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VuNwhD1u79Pe4wlkTNRu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s8AQLCKCiKszJX9gz8f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YMeLpseBH8SGXJslvnKa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JuSCUfertKhbh1JnvCH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dMMU7pMODQCTc52fl6A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7hnkcPBZcD2OWr12CB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9a80eFruAUrjfI40Nhy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GKlZg6Rx5q9E8dbcBVy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9iGFDz5LjJWIT7S9ldCj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9AARPAGDbqUynIMW8f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Ghty3180AeHxdVhVMUS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8nDcjYBOznSjbtoEepkC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lWJNxmwd40jmuCJ6MdT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gV0WsscnjiXRfD722j6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2brH9OixaGyACV5KPFvWO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e0e9d1tvDhArGNMBU30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gNXkfro2XEbeBBL82Jl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pCn5YKazEJxmG0HiebT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Uj7MUBPPOUlJlA8EuJbB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aso5w68asC2oSEcsxMd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KfPktm2xycbPfudWqhsL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gG2zm4dXTxhNTCsAyzAtz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GXItr1conE2TzvQl5KW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SSfb0oeBR2528EoO4JH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iQwy4IHtqcOabiswWcp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Ze4SYJDXHCXHESXTWtG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9jvX3BoWOgwTrcROkVvD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cuEAy2fVMKd99ExqP49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5pkxTzNJrhkRQhtcKYQ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DG8OEk8Lkx1v8RySDvc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QHH2K78YjrTaRRnWMBI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pNFAwSfdt2At6wPwjr8C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VapBuLgRhr0XwWxRhjz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SZuFd9CXzuKumlkxL5yv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kmHcl2pNup12pJ0vMVfv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8OsDVhPMGw1AtIIGPgb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l214BXxgV8MTHhs4vGA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sLSCO5gikoEBxwgg6AC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hVmEaf9aWPNoQFdzdl8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N4R2tg2Qp2I4sBMxq4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jX5kYOC4uvYuvjyuNEgW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Ke8GiWexaiDgYNKMC0gu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qcCYMErTn0q9lECCsGo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VeuUhQVWGI4yT1o1fzR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7712</TotalTime>
  <Words>486</Words>
  <Application>Microsoft Office PowerPoint</Application>
  <PresentationFormat>Affichage à l'écran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Grille</vt:lpstr>
      <vt:lpstr>Union Départementale  des Sapeurs-Pompiers de la Marne </vt:lpstr>
      <vt:lpstr>Une association qui regroupe</vt:lpstr>
      <vt:lpstr>Un peu d’histoire</vt:lpstr>
      <vt:lpstr>Un réseau National</vt:lpstr>
      <vt:lpstr>Une Organisation</vt:lpstr>
      <vt:lpstr>La Protection Sociale</vt:lpstr>
      <vt:lpstr>Présentation PowerPoint</vt:lpstr>
      <vt:lpstr>UnE OFFRE de Formation</vt:lpstr>
      <vt:lpstr>UnE OFFRE de Formation</vt:lpstr>
      <vt:lpstr>UnE OFFRE de Formation</vt:lpstr>
      <vt:lpstr>Le Sport</vt:lpstr>
      <vt:lpstr>Les J.S.P.</vt:lpstr>
      <vt:lpstr>NOS Anciens</vt:lpstr>
      <vt:lpstr>Le Congrès Annuel</vt:lpstr>
      <vt:lpstr>Actions en faveur des Pupilles</vt:lpstr>
      <vt:lpstr>Autres temps forts </vt:lpstr>
      <vt:lpstr>Depuis 2011,la foire de Châlons  </vt:lpstr>
      <vt:lpstr>Internet</vt:lpstr>
      <vt:lpstr> La Revue Annuelle  </vt:lpstr>
      <vt:lpstr>Des locaux situé à Reims  18 rue Laurent Déramez. </vt:lpstr>
      <vt:lpstr>Fin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CHATILLON Vincent</cp:lastModifiedBy>
  <cp:revision>720</cp:revision>
  <dcterms:created xsi:type="dcterms:W3CDTF">2010-05-23T14:28:12Z</dcterms:created>
  <dcterms:modified xsi:type="dcterms:W3CDTF">2015-12-03T15:56:54Z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1f1WXpGP4MmeswE-SmriwniNJsphE5eSYnQhw6ZCGspM</vt:lpwstr>
  </property>
  <property fmtid="{D5CDD505-2E9C-101B-9397-08002B2CF9AE}" pid="4" name="Google.Documents.RevisionId">
    <vt:lpwstr>13120734587289819576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